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30275213" cy="42803763"/>
  <p:notesSz cx="6858000" cy="9144000"/>
  <p:defaultText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defaultTextStyle>
  <p:extLst>
    <p:ext uri="{EFAFB233-063F-42B5-8137-9DF3F51BA10A}">
      <p15:sldGuideLst xmlns="" xmlns:p15="http://schemas.microsoft.com/office/powerpoint/2012/main">
        <p15:guide id="3" orient="horz" pos="26214">
          <p15:clr>
            <a:srgbClr val="A4A3A4"/>
          </p15:clr>
        </p15:guide>
        <p15:guide id="4" orient="horz">
          <p15:clr>
            <a:srgbClr val="A4A3A4"/>
          </p15:clr>
        </p15:guide>
        <p15:guide id="5" pos="401">
          <p15:clr>
            <a:srgbClr val="A4A3A4"/>
          </p15:clr>
        </p15:guide>
        <p15:guide id="6" pos="18672">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27" autoAdjust="0"/>
    <p:restoredTop sz="95196" autoAdjust="0"/>
  </p:normalViewPr>
  <p:slideViewPr>
    <p:cSldViewPr snapToGrid="0" snapToObjects="1" showGuides="1">
      <p:cViewPr varScale="1">
        <p:scale>
          <a:sx n="10" d="100"/>
          <a:sy n="10" d="100"/>
        </p:scale>
        <p:origin x="-2568" y="-114"/>
      </p:cViewPr>
      <p:guideLst>
        <p:guide orient="horz" pos="26214"/>
        <p:guide orient="horz"/>
        <p:guide pos="401"/>
        <p:guide pos="186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12/1/2020</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410" rtl="0" eaLnBrk="1" latinLnBrk="0" hangingPunct="1">
      <a:defRPr sz="5800" kern="1200">
        <a:solidFill>
          <a:schemeClr val="tx1"/>
        </a:solidFill>
        <a:latin typeface="+mn-lt"/>
        <a:ea typeface="+mn-ea"/>
        <a:cs typeface="+mn-cs"/>
      </a:defRPr>
    </a:lvl1pPr>
    <a:lvl2pPr marL="2149205" algn="l" defTabSz="4298410" rtl="0" eaLnBrk="1" latinLnBrk="0" hangingPunct="1">
      <a:defRPr sz="5800" kern="1200">
        <a:solidFill>
          <a:schemeClr val="tx1"/>
        </a:solidFill>
        <a:latin typeface="+mn-lt"/>
        <a:ea typeface="+mn-ea"/>
        <a:cs typeface="+mn-cs"/>
      </a:defRPr>
    </a:lvl2pPr>
    <a:lvl3pPr marL="4298410" algn="l" defTabSz="4298410" rtl="0" eaLnBrk="1" latinLnBrk="0" hangingPunct="1">
      <a:defRPr sz="5800" kern="1200">
        <a:solidFill>
          <a:schemeClr val="tx1"/>
        </a:solidFill>
        <a:latin typeface="+mn-lt"/>
        <a:ea typeface="+mn-ea"/>
        <a:cs typeface="+mn-cs"/>
      </a:defRPr>
    </a:lvl3pPr>
    <a:lvl4pPr marL="6447613" algn="l" defTabSz="4298410" rtl="0" eaLnBrk="1" latinLnBrk="0" hangingPunct="1">
      <a:defRPr sz="5800" kern="1200">
        <a:solidFill>
          <a:schemeClr val="tx1"/>
        </a:solidFill>
        <a:latin typeface="+mn-lt"/>
        <a:ea typeface="+mn-ea"/>
        <a:cs typeface="+mn-cs"/>
      </a:defRPr>
    </a:lvl4pPr>
    <a:lvl5pPr marL="8596817" algn="l" defTabSz="4298410" rtl="0" eaLnBrk="1" latinLnBrk="0" hangingPunct="1">
      <a:defRPr sz="5800" kern="1200">
        <a:solidFill>
          <a:schemeClr val="tx1"/>
        </a:solidFill>
        <a:latin typeface="+mn-lt"/>
        <a:ea typeface="+mn-ea"/>
        <a:cs typeface="+mn-cs"/>
      </a:defRPr>
    </a:lvl5pPr>
    <a:lvl6pPr marL="10746023" algn="l" defTabSz="4298410" rtl="0" eaLnBrk="1" latinLnBrk="0" hangingPunct="1">
      <a:defRPr sz="5800" kern="1200">
        <a:solidFill>
          <a:schemeClr val="tx1"/>
        </a:solidFill>
        <a:latin typeface="+mn-lt"/>
        <a:ea typeface="+mn-ea"/>
        <a:cs typeface="+mn-cs"/>
      </a:defRPr>
    </a:lvl6pPr>
    <a:lvl7pPr marL="12895229" algn="l" defTabSz="4298410" rtl="0" eaLnBrk="1" latinLnBrk="0" hangingPunct="1">
      <a:defRPr sz="5800" kern="1200">
        <a:solidFill>
          <a:schemeClr val="tx1"/>
        </a:solidFill>
        <a:latin typeface="+mn-lt"/>
        <a:ea typeface="+mn-ea"/>
        <a:cs typeface="+mn-cs"/>
      </a:defRPr>
    </a:lvl7pPr>
    <a:lvl8pPr marL="15044432" algn="l" defTabSz="4298410" rtl="0" eaLnBrk="1" latinLnBrk="0" hangingPunct="1">
      <a:defRPr sz="5800" kern="1200">
        <a:solidFill>
          <a:schemeClr val="tx1"/>
        </a:solidFill>
        <a:latin typeface="+mn-lt"/>
        <a:ea typeface="+mn-ea"/>
        <a:cs typeface="+mn-cs"/>
      </a:defRPr>
    </a:lvl8pPr>
    <a:lvl9pPr marL="17193637" algn="l" defTabSz="429841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80766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0CMx140CM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4110875"/>
            <a:ext cx="22093415" cy="1087559"/>
          </a:xfrm>
          <a:prstGeom prst="rect">
            <a:avLst/>
          </a:prstGeom>
        </p:spPr>
        <p:txBody>
          <a:bodyPr lIns="77349" tIns="38675" rIns="77349" bIns="38675">
            <a:normAutofit/>
          </a:bodyPr>
          <a:lstStyle>
            <a:lvl1pPr marL="0" indent="0" algn="ctr">
              <a:buFontTx/>
              <a:buNone/>
              <a:defRPr sz="54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2558463"/>
            <a:ext cx="22093415" cy="1262156"/>
          </a:xfrm>
          <a:prstGeom prst="rect">
            <a:avLst/>
          </a:prstGeom>
        </p:spPr>
        <p:txBody>
          <a:bodyPr lIns="77349" tIns="38675" rIns="77349" bIns="38675" anchor="t" anchorCtr="1">
            <a:noAutofit/>
          </a:bodyPr>
          <a:lstStyle>
            <a:lvl1pPr marL="0" indent="0" algn="ctr">
              <a:buFontTx/>
              <a:buNone/>
              <a:defRPr sz="72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492940"/>
            <a:ext cx="22093415" cy="1775267"/>
          </a:xfrm>
          <a:prstGeom prst="rect">
            <a:avLst/>
          </a:prstGeom>
        </p:spPr>
        <p:txBody>
          <a:bodyPr lIns="77349" tIns="38675" rIns="77349" bIns="38675" anchor="t" anchorCtr="1">
            <a:normAutofit/>
          </a:bodyPr>
          <a:lstStyle>
            <a:lvl1pPr marL="0" indent="0" algn="ctr">
              <a:buFontTx/>
              <a:buNone/>
              <a:defRPr sz="9800" b="1">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4110875"/>
            <a:ext cx="22093415" cy="1087559"/>
          </a:xfrm>
          <a:prstGeom prst="rect">
            <a:avLst/>
          </a:prstGeom>
        </p:spPr>
        <p:txBody>
          <a:bodyPr lIns="77349" tIns="38675" rIns="77349" bIns="38675">
            <a:normAutofit/>
          </a:bodyPr>
          <a:lstStyle>
            <a:lvl1pPr marL="0" indent="0" algn="ctr">
              <a:buFontTx/>
              <a:buNone/>
              <a:defRPr sz="54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2558463"/>
            <a:ext cx="22093415" cy="1262156"/>
          </a:xfrm>
          <a:prstGeom prst="rect">
            <a:avLst/>
          </a:prstGeom>
        </p:spPr>
        <p:txBody>
          <a:bodyPr lIns="77349" tIns="38675" rIns="77349" bIns="38675" anchor="t" anchorCtr="1">
            <a:noAutofit/>
          </a:bodyPr>
          <a:lstStyle>
            <a:lvl1pPr marL="0" indent="0" algn="ctr">
              <a:buFontTx/>
              <a:buNone/>
              <a:defRPr sz="72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492940"/>
            <a:ext cx="22093415" cy="1775267"/>
          </a:xfrm>
          <a:prstGeom prst="rect">
            <a:avLst/>
          </a:prstGeom>
        </p:spPr>
        <p:txBody>
          <a:bodyPr lIns="77349" tIns="38675" rIns="77349" bIns="38675" anchor="t" anchorCtr="1">
            <a:normAutofit/>
          </a:bodyPr>
          <a:lstStyle>
            <a:lvl1pPr marL="0" indent="0" algn="ctr">
              <a:buFontTx/>
              <a:buNone/>
              <a:defRPr sz="9800" b="1">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extLst>
      <p:ext uri="{BB962C8B-B14F-4D97-AF65-F5344CB8AC3E}">
        <p14:creationId xmlns:p14="http://schemas.microsoft.com/office/powerpoint/2010/main" val="94489019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38296" y="41989161"/>
            <a:ext cx="2234591"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38296" y="41989161"/>
            <a:ext cx="2234591"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450781256"/>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ext Placeholder 333"/>
          <p:cNvSpPr>
            <a:spLocks noGrp="1"/>
          </p:cNvSpPr>
          <p:nvPr>
            <p:ph type="body" sz="quarter" idx="10"/>
          </p:nvPr>
        </p:nvSpPr>
        <p:spPr>
          <a:xfrm>
            <a:off x="623691" y="7585963"/>
            <a:ext cx="14489309" cy="4046957"/>
          </a:xfrm>
        </p:spPr>
        <p:txBody>
          <a:bodyPr/>
          <a:lstStyle/>
          <a:p>
            <a:pPr algn="just"/>
            <a:r>
              <a:rPr lang="en-US" sz="4000" dirty="0"/>
              <a:t>This project is designed to facilitate farmers to check the amount of water, temperature, and soil moisture in the soil. To make it easier for farmers, I also included data in the HMI associated with nrf52840 in order to automatically turn on and off the water on the HMI screen.</a:t>
            </a:r>
          </a:p>
          <a:p>
            <a:endParaRPr lang="en-US" dirty="0"/>
          </a:p>
        </p:txBody>
      </p:sp>
      <p:sp>
        <p:nvSpPr>
          <p:cNvPr id="335" name="Text Placeholder 334"/>
          <p:cNvSpPr>
            <a:spLocks noGrp="1"/>
          </p:cNvSpPr>
          <p:nvPr>
            <p:ph type="body" sz="quarter" idx="11"/>
          </p:nvPr>
        </p:nvSpPr>
        <p:spPr>
          <a:xfrm>
            <a:off x="636213" y="6856661"/>
            <a:ext cx="14287866" cy="781015"/>
          </a:xfrm>
          <a:solidFill>
            <a:schemeClr val="accent2">
              <a:lumMod val="60000"/>
              <a:lumOff val="40000"/>
            </a:schemeClr>
          </a:solidFill>
          <a:ln>
            <a:solidFill>
              <a:schemeClr val="accent2">
                <a:lumMod val="60000"/>
                <a:lumOff val="40000"/>
              </a:schemeClr>
            </a:solidFill>
          </a:ln>
        </p:spPr>
        <p:txBody>
          <a:bodyPr/>
          <a:lstStyle/>
          <a:p>
            <a:r>
              <a:rPr lang="en-US" dirty="0" smtClean="0"/>
              <a:t>INTRODUCTION</a:t>
            </a:r>
            <a:endParaRPr lang="en-US" dirty="0"/>
          </a:p>
        </p:txBody>
      </p:sp>
      <p:sp>
        <p:nvSpPr>
          <p:cNvPr id="338" name="Text Placeholder 337"/>
          <p:cNvSpPr>
            <a:spLocks noGrp="1"/>
          </p:cNvSpPr>
          <p:nvPr>
            <p:ph type="body" sz="quarter" idx="20"/>
          </p:nvPr>
        </p:nvSpPr>
        <p:spPr>
          <a:solidFill>
            <a:schemeClr val="accent2">
              <a:lumMod val="60000"/>
              <a:lumOff val="40000"/>
            </a:schemeClr>
          </a:solidFill>
          <a:ln>
            <a:solidFill>
              <a:schemeClr val="accent2">
                <a:lumMod val="60000"/>
                <a:lumOff val="40000"/>
              </a:schemeClr>
            </a:solidFill>
          </a:ln>
        </p:spPr>
        <p:txBody>
          <a:bodyPr/>
          <a:lstStyle/>
          <a:p>
            <a:r>
              <a:rPr lang="en-US" dirty="0"/>
              <a:t>ARCHITECTURE</a:t>
            </a:r>
          </a:p>
        </p:txBody>
      </p:sp>
      <p:sp>
        <p:nvSpPr>
          <p:cNvPr id="339" name="Text Placeholder 338"/>
          <p:cNvSpPr>
            <a:spLocks noGrp="1"/>
          </p:cNvSpPr>
          <p:nvPr>
            <p:ph type="body" sz="quarter" idx="25"/>
          </p:nvPr>
        </p:nvSpPr>
        <p:spPr>
          <a:xfrm>
            <a:off x="15353328" y="6856661"/>
            <a:ext cx="14287682" cy="781015"/>
          </a:xfrm>
          <a:solidFill>
            <a:schemeClr val="accent2">
              <a:lumMod val="60000"/>
              <a:lumOff val="40000"/>
            </a:schemeClr>
          </a:solidFill>
          <a:ln>
            <a:solidFill>
              <a:schemeClr val="accent2">
                <a:lumMod val="60000"/>
                <a:lumOff val="40000"/>
              </a:schemeClr>
            </a:solidFill>
          </a:ln>
        </p:spPr>
        <p:txBody>
          <a:bodyPr/>
          <a:lstStyle/>
          <a:p>
            <a:r>
              <a:rPr lang="en-US" dirty="0" smtClean="0"/>
              <a:t>OBJECTIVES</a:t>
            </a:r>
            <a:endParaRPr lang="en-US" dirty="0"/>
          </a:p>
        </p:txBody>
      </p:sp>
      <p:sp>
        <p:nvSpPr>
          <p:cNvPr id="340" name="Text Placeholder 339"/>
          <p:cNvSpPr>
            <a:spLocks noGrp="1"/>
          </p:cNvSpPr>
          <p:nvPr>
            <p:ph type="body" sz="quarter" idx="26"/>
          </p:nvPr>
        </p:nvSpPr>
        <p:spPr>
          <a:xfrm>
            <a:off x="15353328" y="7585962"/>
            <a:ext cx="14287682" cy="3529892"/>
          </a:xfrm>
        </p:spPr>
        <p:txBody>
          <a:bodyPr/>
          <a:lstStyle/>
          <a:p>
            <a:pPr algn="just"/>
            <a:r>
              <a:rPr lang="en-US" sz="4000" dirty="0"/>
              <a:t>This project I design a screen on nx8048k050 (HMI) for input related data and output and for the convenience of farmers. By setting up a program to view the temperature, weather data, water volume data in conjunction with the nrf52840 device for entering data for farmers to control</a:t>
            </a:r>
            <a:r>
              <a:rPr lang="en-US" sz="4000" dirty="0" smtClean="0"/>
              <a:t>.</a:t>
            </a:r>
            <a:endParaRPr lang="en-US" sz="4000" dirty="0"/>
          </a:p>
        </p:txBody>
      </p:sp>
      <p:sp>
        <p:nvSpPr>
          <p:cNvPr id="341" name="Text Placeholder 340"/>
          <p:cNvSpPr>
            <a:spLocks noGrp="1"/>
          </p:cNvSpPr>
          <p:nvPr>
            <p:ph type="body" sz="quarter" idx="27"/>
          </p:nvPr>
        </p:nvSpPr>
        <p:spPr>
          <a:solidFill>
            <a:schemeClr val="accent2">
              <a:lumMod val="60000"/>
              <a:lumOff val="40000"/>
            </a:schemeClr>
          </a:solidFill>
          <a:ln>
            <a:solidFill>
              <a:schemeClr val="accent2">
                <a:lumMod val="60000"/>
                <a:lumOff val="40000"/>
              </a:schemeClr>
            </a:solidFill>
          </a:ln>
        </p:spPr>
        <p:txBody>
          <a:bodyPr/>
          <a:lstStyle/>
          <a:p>
            <a:r>
              <a:rPr lang="en-US" dirty="0" smtClean="0"/>
              <a:t>PROCESSING </a:t>
            </a:r>
            <a:endParaRPr lang="en-US" dirty="0"/>
          </a:p>
        </p:txBody>
      </p:sp>
      <p:sp>
        <p:nvSpPr>
          <p:cNvPr id="342" name="Text Placeholder 341"/>
          <p:cNvSpPr>
            <a:spLocks noGrp="1"/>
          </p:cNvSpPr>
          <p:nvPr>
            <p:ph type="body" sz="quarter" idx="28"/>
          </p:nvPr>
        </p:nvSpPr>
        <p:spPr>
          <a:xfrm>
            <a:off x="15347853" y="19296378"/>
            <a:ext cx="14289232" cy="3529892"/>
          </a:xfrm>
        </p:spPr>
        <p:txBody>
          <a:bodyPr/>
          <a:lstStyle/>
          <a:p>
            <a:r>
              <a:rPr lang="en-US" sz="4000" dirty="0" err="1"/>
              <a:t>Arduino</a:t>
            </a:r>
            <a:r>
              <a:rPr lang="en-US" sz="4000" dirty="0"/>
              <a:t> is used to integrating software into nrf52840 and HMI. nrf52840 Used to receive data and input that data to the device. The device also provides feedback for checking the temperature, soil moisture, and weather in the crop to the HMI. HMI is a system that can control and stop all systems.</a:t>
            </a:r>
          </a:p>
        </p:txBody>
      </p:sp>
      <p:sp>
        <p:nvSpPr>
          <p:cNvPr id="343" name="Text Placeholder 342"/>
          <p:cNvSpPr>
            <a:spLocks noGrp="1"/>
          </p:cNvSpPr>
          <p:nvPr>
            <p:ph type="body" sz="quarter" idx="29"/>
          </p:nvPr>
        </p:nvSpPr>
        <p:spPr>
          <a:solidFill>
            <a:schemeClr val="accent2">
              <a:lumMod val="60000"/>
              <a:lumOff val="40000"/>
            </a:schemeClr>
          </a:solidFill>
          <a:ln>
            <a:solidFill>
              <a:schemeClr val="accent2">
                <a:lumMod val="60000"/>
                <a:lumOff val="40000"/>
              </a:schemeClr>
            </a:solidFill>
          </a:ln>
        </p:spPr>
        <p:txBody>
          <a:bodyPr/>
          <a:lstStyle/>
          <a:p>
            <a:r>
              <a:rPr lang="en-US" dirty="0" smtClean="0"/>
              <a:t>CONCLUSIONS</a:t>
            </a:r>
            <a:endParaRPr lang="en-US" dirty="0"/>
          </a:p>
        </p:txBody>
      </p:sp>
      <p:sp>
        <p:nvSpPr>
          <p:cNvPr id="344" name="Text Placeholder 343"/>
          <p:cNvSpPr>
            <a:spLocks noGrp="1"/>
          </p:cNvSpPr>
          <p:nvPr>
            <p:ph type="body" sz="quarter" idx="30"/>
          </p:nvPr>
        </p:nvSpPr>
        <p:spPr>
          <a:xfrm>
            <a:off x="15353329" y="34204184"/>
            <a:ext cx="14283756" cy="2606563"/>
          </a:xfrm>
        </p:spPr>
        <p:txBody>
          <a:bodyPr/>
          <a:lstStyle/>
          <a:p>
            <a:pPr algn="just"/>
            <a:r>
              <a:rPr lang="en-US" dirty="0"/>
              <a:t>The project is designed to reduce farmers' efforts to grow crops by switching from direct viewing to technical viewing. After the completion of this project, farmers will be able to use the cultivation techniques without using force as before. In the future, there will be more technology for farmers to grow their crops. . For all the details on the farm and enter the data on the screen via </a:t>
            </a:r>
            <a:r>
              <a:rPr lang="en-US" dirty="0" smtClean="0"/>
              <a:t>Bluetooth.</a:t>
            </a:r>
            <a:endParaRPr lang="en-US" dirty="0"/>
          </a:p>
        </p:txBody>
      </p:sp>
      <p:sp>
        <p:nvSpPr>
          <p:cNvPr id="346" name="Text Placeholder 345"/>
          <p:cNvSpPr>
            <a:spLocks noGrp="1"/>
          </p:cNvSpPr>
          <p:nvPr>
            <p:ph type="body" sz="quarter" idx="96"/>
          </p:nvPr>
        </p:nvSpPr>
        <p:spPr>
          <a:xfrm>
            <a:off x="623691" y="19275661"/>
            <a:ext cx="6572239" cy="5278063"/>
          </a:xfrm>
        </p:spPr>
        <p:txBody>
          <a:bodyPr/>
          <a:lstStyle/>
          <a:p>
            <a:r>
              <a:rPr lang="en-US" sz="4000" dirty="0"/>
              <a:t>This project is designed to make it easier for farmers to check the crop have for lack of water or insufficient temperature for the crop. It will display all the data on the screen  of the farmer's .</a:t>
            </a:r>
          </a:p>
          <a:p>
            <a:endParaRPr lang="en-US" dirty="0"/>
          </a:p>
        </p:txBody>
      </p:sp>
      <p:sp>
        <p:nvSpPr>
          <p:cNvPr id="383" name="Text Placeholder 382"/>
          <p:cNvSpPr>
            <a:spLocks noGrp="1"/>
          </p:cNvSpPr>
          <p:nvPr>
            <p:ph type="body" sz="quarter" idx="150"/>
          </p:nvPr>
        </p:nvSpPr>
        <p:spPr>
          <a:xfrm>
            <a:off x="23418712" y="4510716"/>
            <a:ext cx="6754901" cy="1136569"/>
          </a:xfrm>
          <a:solidFill>
            <a:schemeClr val="accent1">
              <a:lumMod val="60000"/>
              <a:lumOff val="40000"/>
            </a:schemeClr>
          </a:solidFill>
        </p:spPr>
        <p:txBody>
          <a:bodyPr>
            <a:normAutofit/>
          </a:bodyPr>
          <a:lstStyle/>
          <a:p>
            <a:r>
              <a:rPr lang="en-US" sz="4000" dirty="0" smtClean="0">
                <a:latin typeface="Kozuka Mincho Pr6N H" pitchFamily="18" charset="-128"/>
                <a:ea typeface="Kozuka Mincho Pr6N H" pitchFamily="18" charset="-128"/>
              </a:rPr>
              <a:t>Student: </a:t>
            </a:r>
            <a:r>
              <a:rPr lang="en-US" sz="4000" dirty="0">
                <a:latin typeface="Kozuka Mincho Pr6N H" pitchFamily="18" charset="-128"/>
                <a:ea typeface="Kozuka Mincho Pr6N H" pitchFamily="18" charset="-128"/>
              </a:rPr>
              <a:t>BIN CHANTHY</a:t>
            </a:r>
          </a:p>
          <a:p>
            <a:endParaRPr lang="en-US" dirty="0">
              <a:solidFill>
                <a:schemeClr val="accent5">
                  <a:lumMod val="50000"/>
                </a:schemeClr>
              </a:solidFill>
            </a:endParaRPr>
          </a:p>
        </p:txBody>
      </p:sp>
      <p:sp>
        <p:nvSpPr>
          <p:cNvPr id="384" name="Text Placeholder 383"/>
          <p:cNvSpPr>
            <a:spLocks noGrp="1"/>
          </p:cNvSpPr>
          <p:nvPr>
            <p:ph type="body" sz="quarter" idx="151"/>
          </p:nvPr>
        </p:nvSpPr>
        <p:spPr>
          <a:xfrm>
            <a:off x="636213" y="4468401"/>
            <a:ext cx="6889548" cy="1507085"/>
          </a:xfrm>
          <a:solidFill>
            <a:schemeClr val="accent1">
              <a:lumMod val="60000"/>
              <a:lumOff val="40000"/>
            </a:schemeClr>
          </a:solidFill>
        </p:spPr>
        <p:txBody>
          <a:bodyPr>
            <a:normAutofit/>
          </a:bodyPr>
          <a:lstStyle/>
          <a:p>
            <a:r>
              <a:rPr lang="en-US" sz="4000" dirty="0">
                <a:latin typeface="Kozuka Gothic Pro H" pitchFamily="34" charset="-128"/>
                <a:ea typeface="Kozuka Gothic Pro H" pitchFamily="34" charset="-128"/>
              </a:rPr>
              <a:t>MANTOR </a:t>
            </a:r>
            <a:r>
              <a:rPr lang="en-US" sz="4000" dirty="0" smtClean="0">
                <a:latin typeface="Kozuka Gothic Pro H" pitchFamily="34" charset="-128"/>
                <a:ea typeface="Kozuka Gothic Pro H" pitchFamily="34" charset="-128"/>
              </a:rPr>
              <a:t>: </a:t>
            </a:r>
            <a:r>
              <a:rPr lang="en-US" sz="4000" dirty="0">
                <a:latin typeface="Kozuka Gothic Pro H" pitchFamily="34" charset="-128"/>
                <a:ea typeface="Kozuka Gothic Pro H" pitchFamily="34" charset="-128"/>
              </a:rPr>
              <a:t>HEL </a:t>
            </a:r>
            <a:r>
              <a:rPr lang="en-US" sz="4000" dirty="0" smtClean="0">
                <a:latin typeface="Kozuka Gothic Pro H" pitchFamily="34" charset="-128"/>
                <a:ea typeface="Kozuka Gothic Pro H" pitchFamily="34" charset="-128"/>
              </a:rPr>
              <a:t>CHANTHAN</a:t>
            </a:r>
          </a:p>
          <a:p>
            <a:r>
              <a:rPr lang="en-US" sz="4000" dirty="0" smtClean="0">
                <a:latin typeface="Kozuka Gothic Pro H" pitchFamily="34" charset="-128"/>
                <a:ea typeface="Kozuka Gothic Pro H" pitchFamily="34" charset="-128"/>
              </a:rPr>
              <a:t>                    TEB </a:t>
            </a:r>
            <a:r>
              <a:rPr lang="en-US" sz="4000" dirty="0">
                <a:latin typeface="Kozuka Gothic Pro H" pitchFamily="34" charset="-128"/>
                <a:ea typeface="Kozuka Gothic Pro H" pitchFamily="34" charset="-128"/>
              </a:rPr>
              <a:t>SOVICHEA</a:t>
            </a:r>
          </a:p>
          <a:p>
            <a:endParaRPr lang="en-US" dirty="0">
              <a:solidFill>
                <a:schemeClr val="accent5">
                  <a:lumMod val="50000"/>
                </a:schemeClr>
              </a:solidFill>
            </a:endParaRPr>
          </a:p>
        </p:txBody>
      </p:sp>
      <p:sp>
        <p:nvSpPr>
          <p:cNvPr id="385" name="Text Placeholder 384"/>
          <p:cNvSpPr>
            <a:spLocks noGrp="1"/>
          </p:cNvSpPr>
          <p:nvPr>
            <p:ph type="body" sz="quarter" idx="153"/>
          </p:nvPr>
        </p:nvSpPr>
        <p:spPr>
          <a:xfrm>
            <a:off x="5970499" y="1380573"/>
            <a:ext cx="16838701" cy="1819827"/>
          </a:xfrm>
          <a:solidFill>
            <a:schemeClr val="accent3">
              <a:lumMod val="40000"/>
              <a:lumOff val="60000"/>
            </a:schemeClr>
          </a:solidFill>
        </p:spPr>
        <p:txBody>
          <a:bodyPr>
            <a:normAutofit fontScale="70000" lnSpcReduction="20000"/>
          </a:bodyPr>
          <a:lstStyle/>
          <a:p>
            <a:r>
              <a:rPr lang="en-US" sz="9600" dirty="0">
                <a:solidFill>
                  <a:schemeClr val="tx1"/>
                </a:solidFill>
                <a:latin typeface="Century Schoolbook" pitchFamily="18" charset="0"/>
                <a:ea typeface="Adobe Kaiti Std R" pitchFamily="18" charset="-128"/>
              </a:rPr>
              <a:t>Smart Human Machine Interface ”HMI”</a:t>
            </a:r>
          </a:p>
          <a:p>
            <a:endParaRPr lang="en-US" b="1" dirty="0">
              <a:solidFill>
                <a:schemeClr val="accent5">
                  <a:lumMod val="5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4315" y="1"/>
            <a:ext cx="3736886" cy="3736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175" y="38101"/>
            <a:ext cx="3660686" cy="3660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25357"/>
          <a:stretch/>
        </p:blipFill>
        <p:spPr bwMode="auto">
          <a:xfrm>
            <a:off x="1284285" y="10746406"/>
            <a:ext cx="13320713" cy="605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524" y="14596507"/>
            <a:ext cx="2524125" cy="149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1944" y="16090344"/>
            <a:ext cx="2603500"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70621" y="10975187"/>
            <a:ext cx="11244815" cy="629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5761" y="19865837"/>
            <a:ext cx="6700837" cy="468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4553724"/>
            <a:ext cx="7181850" cy="560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525761" y="25401516"/>
            <a:ext cx="7079237" cy="47608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4000" dirty="0">
                <a:solidFill>
                  <a:schemeClr val="tx1"/>
                </a:solidFill>
                <a:latin typeface="Trebuchet MS" pitchFamily="34" charset="0"/>
                <a:cs typeface="Times New Roman" pitchFamily="18" charset="0"/>
              </a:rPr>
              <a:t>HMI is also a control unit for controlling the throttle of water for crops. And also ordered to the various pagodas that are in the picture.</a:t>
            </a:r>
          </a:p>
        </p:txBody>
      </p:sp>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1773" y="31935420"/>
            <a:ext cx="14811225" cy="8871989"/>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233481" y="23400197"/>
            <a:ext cx="13151433" cy="7397681"/>
          </a:xfrm>
          <a:prstGeom prst="rect">
            <a:avLst/>
          </a:prstGeom>
        </p:spPr>
      </p:pic>
      <p:sp>
        <p:nvSpPr>
          <p:cNvPr id="6" name="Rectangle 5"/>
          <p:cNvSpPr/>
          <p:nvPr/>
        </p:nvSpPr>
        <p:spPr>
          <a:xfrm>
            <a:off x="4964185" y="17055043"/>
            <a:ext cx="6743700" cy="67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Fig.1 The Proposed Smart HMI</a:t>
            </a:r>
            <a:endParaRPr lang="en-US" sz="3200" dirty="0">
              <a:solidFill>
                <a:schemeClr val="tx1"/>
              </a:solidFill>
              <a:latin typeface="Times New Roman" pitchFamily="18" charset="0"/>
              <a:cs typeface="Times New Roman" pitchFamily="18" charset="0"/>
            </a:endParaRPr>
          </a:p>
        </p:txBody>
      </p:sp>
      <p:sp>
        <p:nvSpPr>
          <p:cNvPr id="7" name="Rectangle 6"/>
          <p:cNvSpPr/>
          <p:nvPr/>
        </p:nvSpPr>
        <p:spPr>
          <a:xfrm>
            <a:off x="8399434" y="24622304"/>
            <a:ext cx="5516938" cy="592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Fig.3 Farmers data</a:t>
            </a:r>
            <a:endParaRPr lang="en-US" sz="3200" dirty="0">
              <a:solidFill>
                <a:schemeClr val="tx1"/>
              </a:solidFill>
              <a:latin typeface="Times New Roman" pitchFamily="18" charset="0"/>
              <a:cs typeface="Times New Roman" pitchFamily="18" charset="0"/>
            </a:endParaRPr>
          </a:p>
        </p:txBody>
      </p:sp>
      <p:sp>
        <p:nvSpPr>
          <p:cNvPr id="8" name="Rectangle 7"/>
          <p:cNvSpPr/>
          <p:nvPr/>
        </p:nvSpPr>
        <p:spPr>
          <a:xfrm>
            <a:off x="1480560" y="30420688"/>
            <a:ext cx="4800601" cy="737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Fig.4 HMI control</a:t>
            </a:r>
            <a:endParaRPr lang="en-US" sz="3200" dirty="0">
              <a:solidFill>
                <a:schemeClr val="tx1"/>
              </a:solidFill>
              <a:latin typeface="Times New Roman" pitchFamily="18" charset="0"/>
              <a:cs typeface="Times New Roman" pitchFamily="18" charset="0"/>
            </a:endParaRPr>
          </a:p>
        </p:txBody>
      </p:sp>
      <p:sp>
        <p:nvSpPr>
          <p:cNvPr id="9" name="Rectangle 8"/>
          <p:cNvSpPr/>
          <p:nvPr/>
        </p:nvSpPr>
        <p:spPr>
          <a:xfrm>
            <a:off x="4614272" y="41330880"/>
            <a:ext cx="6660735" cy="96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Fig.6 The farmer user HMI</a:t>
            </a:r>
            <a:endParaRPr lang="en-US" sz="3200" dirty="0">
              <a:solidFill>
                <a:schemeClr val="tx1"/>
              </a:solidFill>
              <a:latin typeface="Times New Roman" pitchFamily="18" charset="0"/>
              <a:cs typeface="Times New Roman" pitchFamily="18" charset="0"/>
            </a:endParaRPr>
          </a:p>
        </p:txBody>
      </p:sp>
      <p:sp>
        <p:nvSpPr>
          <p:cNvPr id="10" name="Rectangle 9"/>
          <p:cNvSpPr/>
          <p:nvPr/>
        </p:nvSpPr>
        <p:spPr>
          <a:xfrm>
            <a:off x="20263483" y="17493884"/>
            <a:ext cx="4242437" cy="588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 view data</a:t>
            </a:r>
            <a:endParaRPr lang="en-US" sz="3200" dirty="0">
              <a:solidFill>
                <a:schemeClr val="tx1"/>
              </a:solidFill>
              <a:latin typeface="Times New Roman" pitchFamily="18" charset="0"/>
              <a:cs typeface="Times New Roman" pitchFamily="18" charset="0"/>
            </a:endParaRPr>
          </a:p>
        </p:txBody>
      </p:sp>
      <p:sp>
        <p:nvSpPr>
          <p:cNvPr id="11" name="Rectangle 10"/>
          <p:cNvSpPr/>
          <p:nvPr/>
        </p:nvSpPr>
        <p:spPr>
          <a:xfrm>
            <a:off x="19840697" y="31935420"/>
            <a:ext cx="5088007" cy="868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Fig.5 Smart HMI</a:t>
            </a:r>
            <a:endParaRPr lang="en-US" sz="3200" dirty="0">
              <a:solidFill>
                <a:schemeClr val="tx1"/>
              </a:solidFill>
              <a:latin typeface="Times New Roman" pitchFamily="18" charset="0"/>
              <a:cs typeface="Times New Roman" pitchFamily="18" charset="0"/>
            </a:endParaRPr>
          </a:p>
        </p:txBody>
      </p:sp>
      <p:pic>
        <p:nvPicPr>
          <p:cNvPr id="13" name="Picture 12"/>
          <p:cNvPicPr>
            <a:picLocks noChangeAspect="1"/>
          </p:cNvPicPr>
          <p:nvPr/>
        </p:nvPicPr>
        <p:blipFill rotWithShape="1">
          <a:blip r:embed="rId13">
            <a:extLst>
              <a:ext uri="{28A0092B-C50C-407E-A947-70E740481C1C}">
                <a14:useLocalDpi xmlns:a14="http://schemas.microsoft.com/office/drawing/2010/main" val="0"/>
              </a:ext>
            </a:extLst>
          </a:blip>
          <a:srcRect l="6219" t="18584" r="5021" b="16346"/>
          <a:stretch/>
        </p:blipFill>
        <p:spPr>
          <a:xfrm>
            <a:off x="16370621" y="11632920"/>
            <a:ext cx="4840602" cy="1609209"/>
          </a:xfrm>
          <a:prstGeom prst="rect">
            <a:avLst/>
          </a:prstGeom>
        </p:spPr>
      </p:pic>
    </p:spTree>
    <p:extLst>
      <p:ext uri="{BB962C8B-B14F-4D97-AF65-F5344CB8AC3E}">
        <p14:creationId xmlns:p14="http://schemas.microsoft.com/office/powerpoint/2010/main" val="3874869272"/>
      </p:ext>
    </p:extLst>
  </p:cSld>
  <p:clrMapOvr>
    <a:masterClrMapping/>
  </p:clrMapOvr>
</p:sld>
</file>

<file path=ppt/theme/theme1.xml><?xml version="1.0" encoding="utf-8"?>
<a:theme xmlns:a="http://schemas.openxmlformats.org/drawingml/2006/main" name="100CMx140CM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1574</TotalTime>
  <Words>358</Words>
  <Application>Microsoft Office PowerPoint</Application>
  <PresentationFormat>Custom</PresentationFormat>
  <Paragraphs>22</Paragraphs>
  <Slides>1</Slides>
  <Notes>1</Notes>
  <HiddenSlides>0</HiddenSlides>
  <MMClips>0</MMClips>
  <ScaleCrop>false</ScaleCrop>
  <HeadingPairs>
    <vt:vector size="4" baseType="variant">
      <vt:variant>
        <vt:lpstr>Theme</vt:lpstr>
      </vt:variant>
      <vt:variant>
        <vt:i4>2</vt:i4>
      </vt:variant>
      <vt:variant>
        <vt:lpstr>Slide Titles</vt:lpstr>
      </vt:variant>
      <vt:variant>
        <vt:i4>1</vt:i4>
      </vt:variant>
    </vt:vector>
  </HeadingPairs>
  <TitlesOfParts>
    <vt:vector size="3" baseType="lpstr">
      <vt:lpstr>100CMx140CM template</vt:lpstr>
      <vt:lpstr>Without guides</vt:lpstr>
      <vt:lpstr>PowerPoint Presentation</vt:lpstr>
    </vt:vector>
  </TitlesOfParts>
  <Manager>A. Kotoulas</Manager>
  <Company>Canterbury Media Services, Inc. </Company>
  <LinksUpToDate>false</LinksUpToDate>
  <SharedDoc>false</SharedDoc>
  <HyperlinkBase>https://www.posterpresentations.com/free-poster-templates.html</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A0 PowerPoint Presentation</dc:title>
  <dc:subject>Research poster presentation template</dc:subject>
  <dc:creator>PosterPresentations.com</dc:creator>
  <cp:keywords>A0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user</cp:lastModifiedBy>
  <cp:revision>48</cp:revision>
  <dcterms:created xsi:type="dcterms:W3CDTF">2012-02-10T00:21:22Z</dcterms:created>
  <dcterms:modified xsi:type="dcterms:W3CDTF">2020-12-01T09:33:30Z</dcterms:modified>
  <cp:category>Research poster templates </cp:category>
</cp:coreProperties>
</file>